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38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5.xml.rels" ContentType="application/vnd.openxmlformats-package.relationships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presProps.xml" ContentType="application/vnd.openxmlformats-officedocument.presentationml.presProps+xml"/>
  <Override PartName="/ppt/theme/theme29.xml" ContentType="application/vnd.openxmlformats-officedocument.theme+xml"/>
  <Override PartName="/ppt/theme/theme28.xml" ContentType="application/vnd.openxmlformats-officedocument.theme+xml"/>
  <Override PartName="/ppt/theme/theme27.xml" ContentType="application/vnd.openxmlformats-officedocument.theme+xml"/>
  <Override PartName="/ppt/theme/theme26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5.xml" ContentType="application/vnd.openxmlformats-officedocument.theme+xml"/>
  <Override PartName="/ppt/theme/theme32.xml" ContentType="application/vnd.openxmlformats-officedocument.theme+xml"/>
  <Override PartName="/ppt/theme/theme6.xml" ContentType="application/vnd.openxmlformats-officedocument.theme+xml"/>
  <Override PartName="/ppt/theme/theme33.xml" ContentType="application/vnd.openxmlformats-officedocument.theme+xml"/>
  <Override PartName="/ppt/theme/theme8.xml" ContentType="application/vnd.openxmlformats-officedocument.theme+xml"/>
  <Override PartName="/ppt/theme/theme35.xml" ContentType="application/vnd.openxmlformats-officedocument.theme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36.xml" ContentType="application/vnd.openxmlformats-officedocument.theme+xml"/>
  <Override PartName="/ppt/theme/theme2.xml" ContentType="application/vnd.openxmlformats-officedocument.theme+xml"/>
  <Override PartName="/ppt/theme/theme7.xml" ContentType="application/vnd.openxmlformats-officedocument.theme+xml"/>
  <Override PartName="/ppt/theme/theme34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4.xml" ContentType="application/vnd.openxmlformats-officedocument.theme+xml"/>
  <Override PartName="/ppt/theme/theme31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12.xml" ContentType="application/vnd.openxmlformats-officedocument.theme+xml"/>
  <Override PartName="/ppt/theme/theme11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20.xml" ContentType="application/vnd.openxmlformats-officedocument.theme+xml"/>
  <Override PartName="/ppt/theme/theme19.xml" ContentType="application/vnd.openxmlformats-officedocument.theme+xml"/>
  <Override PartName="/ppt/slideLayouts/slideLayout2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1.jpeg" ContentType="image/jpeg"/>
  <Override PartName="/ppt/media/image6.png" ContentType="image/png"/>
  <Override PartName="/ppt/media/image10.png" ContentType="image/png"/>
  <Override PartName="/ppt/media/image3.wmf" ContentType="image/x-wmf"/>
  <Override PartName="/ppt/media/image13.png" ContentType="image/png"/>
  <Override PartName="/ppt/media/image4.png" ContentType="image/png"/>
  <Override PartName="/ppt/media/image14.png" ContentType="image/png"/>
  <Override PartName="/ppt/media/image5.png" ContentType="image/png"/>
  <Override PartName="/ppt/media/image7.png" ContentType="image/png"/>
  <Override PartName="/ppt/media/image11.png" ContentType="image/png"/>
  <Override PartName="/ppt/media/image2.png" ContentType="image/png"/>
  <Override PartName="/ppt/media/image8.png" ContentType="image/png"/>
  <Override PartName="/ppt/media/image12.png" ContentType="image/png"/>
  <Override PartName="/ppt/media/image9.png" ContentType="image/png"/>
  <Override PartName="/ppt/comments/comment5.xml" ContentType="application/vnd.openxmlformats-officedocument.presentationml.comments+xml"/>
  <Override PartName="/ppt/commentAuthors.xml" ContentType="application/vnd.openxmlformats-officedocument.presentationml.commentAuthor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  <p:sldMasterId id="2147483710" r:id="rId33"/>
    <p:sldMasterId id="2147483712" r:id="rId34"/>
    <p:sldMasterId id="2147483714" r:id="rId35"/>
    <p:sldMasterId id="2147483716" r:id="rId36"/>
    <p:sldMasterId id="2147483718" r:id="rId37"/>
    <p:sldMasterId id="2147483720" r:id="rId38"/>
    <p:sldMasterId id="2147483722" r:id="rId39"/>
  </p:sldMasterIdLst>
  <p:sldIdLst>
    <p:sldId id="256" r:id="rId40"/>
    <p:sldId id="257" r:id="rId41"/>
    <p:sldId id="258" r:id="rId42"/>
    <p:sldId id="259" r:id="rId43"/>
    <p:sldId id="260" r:id="rId44"/>
    <p:sldId id="261" r:id="rId45"/>
    <p:sldId id="262" r:id="rId46"/>
    <p:sldId id="263" r:id="rId47"/>
    <p:sldId id="264" r:id="rId48"/>
  </p:sldIdLst>
  <p:sldSz cx="12192000" cy="6858000"/>
  <p:notesSz cx="7559675" cy="10691813"/>
</p:presentation>
</file>

<file path=ppt/commentAuthors.xml><?xml version="1.0" encoding="utf-8"?>
<p:cmAuthorLst xmlns:p="http://schemas.openxmlformats.org/presentationml/2006/main">
  <p:cmAuthor id="0" name="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" Target="slides/slide1.xml"/><Relationship Id="rId41" Type="http://schemas.openxmlformats.org/officeDocument/2006/relationships/slide" Target="slides/slide2.xml"/><Relationship Id="rId42" Type="http://schemas.openxmlformats.org/officeDocument/2006/relationships/slide" Target="slides/slide3.xml"/><Relationship Id="rId43" Type="http://schemas.openxmlformats.org/officeDocument/2006/relationships/slide" Target="slides/slide4.xml"/><Relationship Id="rId44" Type="http://schemas.openxmlformats.org/officeDocument/2006/relationships/slide" Target="slides/slide5.xml"/><Relationship Id="rId45" Type="http://schemas.openxmlformats.org/officeDocument/2006/relationships/slide" Target="slides/slide6.xml"/><Relationship Id="rId46" Type="http://schemas.openxmlformats.org/officeDocument/2006/relationships/slide" Target="slides/slide7.xml"/><Relationship Id="rId47" Type="http://schemas.openxmlformats.org/officeDocument/2006/relationships/slide" Target="slides/slide8.xml"/><Relationship Id="rId48" Type="http://schemas.openxmlformats.org/officeDocument/2006/relationships/slide" Target="slides/slide9.xml"/><Relationship Id="rId49" Type="http://schemas.openxmlformats.org/officeDocument/2006/relationships/presProps" Target="presProps.xml"/><Relationship Id="rId50" Type="http://schemas.openxmlformats.org/officeDocument/2006/relationships/commentAuthors" Target="commentAuthors.xml"/>
</Relationships>
</file>

<file path=ppt/comments/comment5.xml><?xml version="1.0" encoding="utf-8"?>
<p:cmLst xmlns:p="http://schemas.openxmlformats.org/presentationml/2006/main">
  <p:cm authorId="0" dt="2025-01-10T21:18:15.000000000" idx="1">
    <p:pos x="0" y="0"/>
    <p:text/>
  </p:cm>
</p:cmLst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87506B5-55C7-406E-9193-065B8B1A45D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2F2D13C6-B8DD-45CA-9A77-2435AC24261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33BFC14D-1269-435D-95FD-4962E6A0864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0E0E449D-859C-4147-989C-A47138F1BA9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6346FB9D-75E5-46F7-8C08-7F171F703C4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5567EE01-6DC3-4179-B57C-64F7E33767D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4"/>
          </p:nvPr>
        </p:nvSpPr>
        <p:spPr/>
        <p:txBody>
          <a:bodyPr/>
          <a:p>
            <a:fld id="{395C4586-9D59-47C8-BC63-20377CB3CE9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7"/>
          </p:nvPr>
        </p:nvSpPr>
        <p:spPr/>
        <p:txBody>
          <a:bodyPr/>
          <a:p>
            <a:fld id="{E4309A50-2899-4D20-A4C3-2953B13FD84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0"/>
          </p:nvPr>
        </p:nvSpPr>
        <p:spPr/>
        <p:txBody>
          <a:bodyPr/>
          <a:p>
            <a:fld id="{91AB4BEB-DE2D-4998-8C10-3F8D0AF2DEF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3"/>
          </p:nvPr>
        </p:nvSpPr>
        <p:spPr/>
        <p:txBody>
          <a:bodyPr/>
          <a:p>
            <a:fld id="{706BEAEB-0449-4D50-9D81-0ECB7985AC1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6"/>
          </p:nvPr>
        </p:nvSpPr>
        <p:spPr/>
        <p:txBody>
          <a:bodyPr/>
          <a:p>
            <a:fld id="{F975CD47-9597-4CCA-8C41-667F5F138AD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9E15F47-7AB1-40B5-8E4D-3469681C616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9"/>
          </p:nvPr>
        </p:nvSpPr>
        <p:spPr/>
        <p:txBody>
          <a:bodyPr/>
          <a:p>
            <a:fld id="{56F2C61E-F566-4234-B1C5-0C63433B8B1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2"/>
          </p:nvPr>
        </p:nvSpPr>
        <p:spPr/>
        <p:txBody>
          <a:bodyPr/>
          <a:p>
            <a:fld id="{9E4C0520-4166-4147-B746-54AB3CEA078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5"/>
          </p:nvPr>
        </p:nvSpPr>
        <p:spPr/>
        <p:txBody>
          <a:bodyPr/>
          <a:p>
            <a:fld id="{72D8E539-B505-4E0E-A2BB-CCC536DB645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8"/>
          </p:nvPr>
        </p:nvSpPr>
        <p:spPr/>
        <p:txBody>
          <a:bodyPr/>
          <a:p>
            <a:fld id="{6BD9B214-3A4C-447D-96E5-F52ECEC054C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1"/>
          </p:nvPr>
        </p:nvSpPr>
        <p:spPr/>
        <p:txBody>
          <a:bodyPr/>
          <a:p>
            <a:fld id="{71C97FEB-E9AB-4D04-AB89-8A9946385B5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4"/>
          </p:nvPr>
        </p:nvSpPr>
        <p:spPr/>
        <p:txBody>
          <a:bodyPr/>
          <a:p>
            <a:fld id="{79708411-C226-4EFB-9924-0D52754910E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7"/>
          </p:nvPr>
        </p:nvSpPr>
        <p:spPr/>
        <p:txBody>
          <a:bodyPr/>
          <a:p>
            <a:fld id="{F70F7606-A07F-42A3-A4C6-1006B313EC5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0"/>
          </p:nvPr>
        </p:nvSpPr>
        <p:spPr/>
        <p:txBody>
          <a:bodyPr/>
          <a:p>
            <a:fld id="{1FD31FD5-7802-49E0-9E85-70BFB42BD47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8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3"/>
          </p:nvPr>
        </p:nvSpPr>
        <p:spPr/>
        <p:txBody>
          <a:bodyPr/>
          <a:p>
            <a:fld id="{E2569FDE-A99A-4E7D-8D58-0BAAB0E997E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8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6"/>
          </p:nvPr>
        </p:nvSpPr>
        <p:spPr/>
        <p:txBody>
          <a:bodyPr/>
          <a:p>
            <a:fld id="{C378C309-FA58-4D6B-B667-70B17C2B5E0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8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B772745-F29E-4175-83C3-61949B65FF8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9"/>
          </p:nvPr>
        </p:nvSpPr>
        <p:spPr/>
        <p:txBody>
          <a:bodyPr/>
          <a:p>
            <a:fld id="{00EF220E-A017-4DD5-A971-DEF5C93BBB9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2"/>
          </p:nvPr>
        </p:nvSpPr>
        <p:spPr/>
        <p:txBody>
          <a:bodyPr/>
          <a:p>
            <a:fld id="{15EE1F56-D885-45E3-AD3F-4FD84C3CB26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5"/>
          </p:nvPr>
        </p:nvSpPr>
        <p:spPr/>
        <p:txBody>
          <a:bodyPr/>
          <a:p>
            <a:fld id="{8D3A3E25-6FB5-4862-BB74-4F1CEA051D4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8"/>
          </p:nvPr>
        </p:nvSpPr>
        <p:spPr/>
        <p:txBody>
          <a:bodyPr/>
          <a:p>
            <a:fld id="{9923AD72-6B2F-47A8-A84E-3BEB61DA740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1"/>
          </p:nvPr>
        </p:nvSpPr>
        <p:spPr/>
        <p:txBody>
          <a:bodyPr/>
          <a:p>
            <a:fld id="{8A1C6669-2AF5-4716-A958-0EDD5F6F5EC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4"/>
          </p:nvPr>
        </p:nvSpPr>
        <p:spPr/>
        <p:txBody>
          <a:bodyPr/>
          <a:p>
            <a:fld id="{49233615-BE1D-4EE5-A0F0-AC5DA15053E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7"/>
          </p:nvPr>
        </p:nvSpPr>
        <p:spPr/>
        <p:txBody>
          <a:bodyPr/>
          <a:p>
            <a:fld id="{A29FAEE6-C591-49C7-9D49-6671BB03A71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0"/>
          </p:nvPr>
        </p:nvSpPr>
        <p:spPr/>
        <p:txBody>
          <a:bodyPr/>
          <a:p>
            <a:fld id="{B2E05A29-058C-4134-9F3F-C4728F428E7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1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3"/>
          </p:nvPr>
        </p:nvSpPr>
        <p:spPr/>
        <p:txBody>
          <a:bodyPr/>
          <a:p>
            <a:fld id="{6DF685E6-AD06-4495-B6B6-5758BEE4CFA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1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3"/>
          </p:nvPr>
        </p:nvSpPr>
        <p:spPr/>
        <p:txBody>
          <a:bodyPr/>
          <a:p>
            <a:fld id="{8B6DD91A-F162-4EB0-BD2D-0AB26E92BFC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1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C49FC94-4A67-49CB-BA01-BB4660B799E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5A61741A-29DC-4C1C-BA93-CD2B258EC3D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20609EB4-A774-4AE9-91AF-DC64ABB0BAC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08A1B2A7-040D-4DD4-8531-59688315CAC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ED03E1C1-96F9-4414-A3FA-E4504B58266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6857EB46-A284-4880-A807-985F8AE1C5D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slideLayout" Target="../slideLayouts/slideLayout31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slideLayout" Target="../slideLayouts/slideLayout32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slideLayout" Target="../slideLayouts/slideLayout33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slideLayout" Target="../slideLayouts/slideLayout34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slideLayout" Target="../slideLayouts/slideLayout35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slideLayout" Target="../slideLayouts/slideLayout36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slideLayout" Target="../slideLayouts/slideLayout37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A2D478A-7113-4C0B-AF59-0C244B163E8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DA9F079-F4E4-45D6-A1E2-41C1AF21E7BB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DBF24D4-A525-4203-848E-546AF518B794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ftr" idx="34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sldNum" idx="35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74E78E7-145D-4110-87CF-F0DDD47F0FAE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dt" idx="36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ftr" idx="37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sldNum" idx="38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0923D3E-0FD9-434F-9828-9B894A6023C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dt" idx="39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ftr" idx="40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sldNum" idx="41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8342BE6-5758-49D5-9527-6C53A47671EE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dt" idx="42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ftr" idx="43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sldNum" idx="44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2EAD680-D68E-41D9-829F-FDA2FC610272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dt" idx="45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ftr" idx="46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sldNum" idx="47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4552785-1CA9-422C-8BF7-3FC14DEAA444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dt" idx="48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ftr" idx="49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sldNum" idx="50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DD0CDAC-F03C-4AB7-96D3-E5D369597F0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51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ftr" idx="52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sldNum" idx="53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503B64A-F4F5-4DC2-AE50-EABDACF75CAF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dt" idx="54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ftr" idx="55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sldNum" idx="56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34F8851-5F15-44FF-B5F3-0FE553E66174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dt" idx="57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425ABA2-2D23-4790-8E1A-31F911689AB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ftr" idx="58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sldNum" idx="59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68260F9-1519-4962-BF64-5D52A00ACC08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dt" idx="60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2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ftr" idx="61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sldNum" idx="62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C80ED20-3C9F-4BBB-B181-9152A0321026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dt" idx="63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ftr" idx="64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sldNum" idx="65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C0ABA06-458E-4C25-A913-16F17EA72310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dt" idx="66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ftr" idx="67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sldNum" idx="68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5D61454-1142-41FA-8E63-A006989D55BF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dt" idx="69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2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ftr" idx="70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sldNum" idx="71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A79D4A1-E7E4-42D2-A3D3-E9C1D3A54644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dt" idx="72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2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ftr" idx="73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sldNum" idx="74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ED3C901-08BB-4E42-9C44-F020D1DA9EE5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dt" idx="75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2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ftr" idx="76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sldNum" idx="77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2DA0857-7D52-4F9B-99B9-631F192D950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dt" idx="78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2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ftr" idx="79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sldNum" idx="80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F415678-8EC5-4608-B0CD-226CA54FCAF8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dt" idx="81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2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ftr" idx="82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sldNum" idx="83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1074178-01E2-43B2-878A-3E1DB5D9CA8A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dt" idx="84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2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ftr" idx="85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sldNum" idx="86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EB2B980-19B6-4A5D-8DEF-75979BEEE664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dt" idx="87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DFBE0FD-C069-4108-A186-E3A1B94A2F6E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ftr" idx="88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sldNum" idx="89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E24B3C6-B307-47AA-8226-6972B207C5FA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dt" idx="90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2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ftr" idx="91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sldNum" idx="92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8FC83C5-0E23-48B3-8553-113497489F27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dt" idx="93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2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ftr" idx="94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sldNum" idx="95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D8FE31D-53A9-460E-90E0-CFBCD48F4C77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dt" idx="96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2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ftr" idx="97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sldNum" idx="98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F3BBB81-9112-4624-BB10-4C814441673A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dt" idx="99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2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ftr" idx="100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sldNum" idx="101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9F2D915-D452-415D-834F-4C57391B2F61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dt" idx="102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2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ftr" idx="103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sldNum" idx="104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02B1829-8AA8-47D6-B704-84555444DBA7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dt" idx="105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2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ftr" idx="106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sldNum" idx="107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1CF77DB-5317-4E32-B0DC-3984ED81D857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1" name="PlaceHolder 5"/>
          <p:cNvSpPr>
            <a:spLocks noGrp="1"/>
          </p:cNvSpPr>
          <p:nvPr>
            <p:ph type="dt" idx="108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2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ftr" idx="109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sldNum" idx="110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0798F4D-A68A-4C17-B3C0-14A5CDA3BCD6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 type="dt" idx="111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2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ftr" idx="112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sldNum" idx="113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40F68A8-CDF1-4758-8B80-487F46618164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dt" idx="114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2"/>
    <p:sldLayoutId id="2147483724" r:id="rId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855DD55-A223-4566-9A1B-1FF5A13680F5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3998C47-506C-4FF0-AB50-92CF08C4C0E3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0D087BD-D912-4E61-BC71-8A9C79579418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9" name="PlaceHolder 5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BD3CCDA-73CE-489A-A179-E058E867CF03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D9D599F-C0E7-454A-B838-8E3FBE71114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1640" cy="13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sldNum" idx="26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ECBF853-3871-42BC-BABF-35CF781788F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slideLayout" Target="../slideLayouts/slideLayout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6.xml"/><Relationship Id="rId6" Type="http://schemas.openxmlformats.org/officeDocument/2006/relationships/comments" Target="../comments/comment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6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3.wmf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3.png"/><Relationship Id="rId6" Type="http://schemas.openxmlformats.org/officeDocument/2006/relationships/slideLayout" Target="../slideLayouts/slideLayout6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3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Прямоугольник 1"/>
          <p:cNvSpPr/>
          <p:nvPr/>
        </p:nvSpPr>
        <p:spPr>
          <a:xfrm>
            <a:off x="-39240" y="-203040"/>
            <a:ext cx="1285560" cy="7136640"/>
          </a:xfrm>
          <a:prstGeom prst="rect">
            <a:avLst/>
          </a:prstGeom>
          <a:solidFill>
            <a:schemeClr val="accent1"/>
          </a:solidFill>
          <a:ln w="12600">
            <a:solidFill>
              <a:srgbClr val="173b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00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40" y="0"/>
            <a:ext cx="12184920" cy="6854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201" name="Рисунок 6" descr=""/>
          <p:cNvPicPr/>
          <p:nvPr/>
        </p:nvPicPr>
        <p:blipFill>
          <a:blip r:embed="rId1"/>
          <a:srcRect l="71" t="0" r="71" b="0"/>
          <a:stretch/>
        </p:blipFill>
        <p:spPr>
          <a:xfrm>
            <a:off x="457560" y="7920"/>
            <a:ext cx="12188160" cy="6852600"/>
          </a:xfrm>
          <a:prstGeom prst="rect">
            <a:avLst/>
          </a:prstGeom>
          <a:ln w="0">
            <a:solidFill>
              <a:srgbClr val="102b6a"/>
            </a:solidFill>
          </a:ln>
        </p:spPr>
      </p:pic>
      <p:sp>
        <p:nvSpPr>
          <p:cNvPr id="202" name="Скругленный прямоугольник 7"/>
          <p:cNvSpPr/>
          <p:nvPr/>
        </p:nvSpPr>
        <p:spPr>
          <a:xfrm>
            <a:off x="698760" y="626400"/>
            <a:ext cx="10790280" cy="1042200"/>
          </a:xfrm>
          <a:prstGeom prst="roundRect">
            <a:avLst>
              <a:gd name="adj" fmla="val 16667"/>
            </a:avLst>
          </a:prstGeom>
          <a:noFill/>
          <a:ln w="1908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203" name="Рисунок 9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1021320" y="894240"/>
            <a:ext cx="1807200" cy="506160"/>
          </a:xfrm>
          <a:prstGeom prst="rect">
            <a:avLst/>
          </a:prstGeom>
          <a:ln w="0">
            <a:noFill/>
          </a:ln>
        </p:spPr>
      </p:pic>
      <p:sp>
        <p:nvSpPr>
          <p:cNvPr id="204" name="TextBox 17"/>
          <p:cNvSpPr/>
          <p:nvPr/>
        </p:nvSpPr>
        <p:spPr>
          <a:xfrm>
            <a:off x="698760" y="1955160"/>
            <a:ext cx="10879560" cy="14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4400" strike="noStrike" u="none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uFillTx/>
                <a:latin typeface="Arial"/>
                <a:ea typeface="DejaVu Sans"/>
              </a:rPr>
              <a:t>Транслокация вириона. </a:t>
            </a:r>
            <a:br>
              <a:rPr sz="4400"/>
            </a:br>
            <a:r>
              <a:rPr b="1" lang="ru-RU" sz="2400" strike="noStrike" u="none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uFillTx/>
                <a:latin typeface="Arial"/>
                <a:ea typeface="DejaVu Sans"/>
              </a:rPr>
              <a:t>Транслокация  через клеточную стенку и с помощью локомоторных систем хозяина.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5" name="TextBox 18"/>
          <p:cNvSpPr/>
          <p:nvPr/>
        </p:nvSpPr>
        <p:spPr>
          <a:xfrm>
            <a:off x="565920" y="5563440"/>
            <a:ext cx="919944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lt1"/>
                </a:solidFill>
                <a:uFillTx/>
                <a:latin typeface="Arial"/>
                <a:ea typeface="DejaVu Sans"/>
              </a:rPr>
              <a:t>Дисциплина: Вирусология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lt1"/>
                </a:solidFill>
                <a:uFillTx/>
                <a:latin typeface="Arial"/>
                <a:ea typeface="DejaVu Sans"/>
              </a:rPr>
              <a:t>Читает: студент 4 курса гр. 3721Б1БЛ7, Нгуен Т.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6" name="TextBox 19"/>
          <p:cNvSpPr/>
          <p:nvPr/>
        </p:nvSpPr>
        <p:spPr>
          <a:xfrm rot="16200000">
            <a:off x="10746720" y="954000"/>
            <a:ext cx="10422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lt1"/>
                </a:solidFill>
                <a:uFillTx/>
                <a:latin typeface="Arial"/>
                <a:ea typeface="DejaVu Sans"/>
              </a:rPr>
              <a:t>2024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7" name="AutoShape 2"/>
          <p:cNvSpPr/>
          <p:nvPr/>
        </p:nvSpPr>
        <p:spPr>
          <a:xfrm>
            <a:off x="155520" y="-144360"/>
            <a:ext cx="300960" cy="3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08" name="AutoShape 4"/>
          <p:cNvSpPr/>
          <p:nvPr/>
        </p:nvSpPr>
        <p:spPr>
          <a:xfrm>
            <a:off x="307800" y="7920"/>
            <a:ext cx="300960" cy="3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Рисунок 23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49800" cy="825120"/>
          </a:xfrm>
          <a:prstGeom prst="rect">
            <a:avLst/>
          </a:prstGeom>
          <a:ln w="0">
            <a:noFill/>
          </a:ln>
        </p:spPr>
      </p:pic>
      <p:sp>
        <p:nvSpPr>
          <p:cNvPr id="210" name="Скругленный прямоугольник 24"/>
          <p:cNvSpPr/>
          <p:nvPr/>
        </p:nvSpPr>
        <p:spPr>
          <a:xfrm>
            <a:off x="295560" y="225360"/>
            <a:ext cx="11596680" cy="763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11" name="TextBox 25"/>
          <p:cNvSpPr/>
          <p:nvPr/>
        </p:nvSpPr>
        <p:spPr>
          <a:xfrm>
            <a:off x="375480" y="376920"/>
            <a:ext cx="15958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Транслокация вириона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2" name="TextBox 26"/>
          <p:cNvSpPr/>
          <p:nvPr/>
        </p:nvSpPr>
        <p:spPr>
          <a:xfrm>
            <a:off x="1974960" y="376920"/>
            <a:ext cx="22478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Частичное раздевание вируса внутри эндосомы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3" name="TextBox 27"/>
          <p:cNvSpPr/>
          <p:nvPr/>
        </p:nvSpPr>
        <p:spPr>
          <a:xfrm rot="16200000">
            <a:off x="11179800" y="5517000"/>
            <a:ext cx="110160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01.2025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4" name="TextBox 28"/>
          <p:cNvSpPr/>
          <p:nvPr/>
        </p:nvSpPr>
        <p:spPr>
          <a:xfrm>
            <a:off x="11512080" y="6314400"/>
            <a:ext cx="4183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1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15" name="Прямая соединительная линия 29"/>
          <p:cNvCxnSpPr/>
          <p:nvPr/>
        </p:nvCxnSpPr>
        <p:spPr>
          <a:xfrm>
            <a:off x="11579040" y="6240600"/>
            <a:ext cx="291960" cy="396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sp>
        <p:nvSpPr>
          <p:cNvPr id="216" name="TextBox 31"/>
          <p:cNvSpPr/>
          <p:nvPr/>
        </p:nvSpPr>
        <p:spPr>
          <a:xfrm>
            <a:off x="7426080" y="1182600"/>
            <a:ext cx="345528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400" strike="noStrike" u="none">
                <a:solidFill>
                  <a:srgbClr val="ff0000"/>
                </a:solidFill>
                <a:uFillTx/>
                <a:latin typeface="Arial"/>
                <a:ea typeface="DejaVu Sans"/>
              </a:rPr>
              <a:t>Эндоцитоз и частичное раздевание: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17" name="Прямая соединительная линия 32"/>
          <p:cNvCxnSpPr/>
          <p:nvPr/>
        </p:nvCxnSpPr>
        <p:spPr>
          <a:xfrm>
            <a:off x="4190760" y="607680"/>
            <a:ext cx="2188080" cy="396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18" name="Прямая соединительная линия 33"/>
          <p:cNvCxnSpPr/>
          <p:nvPr/>
        </p:nvCxnSpPr>
        <p:spPr>
          <a:xfrm>
            <a:off x="6374880" y="466200"/>
            <a:ext cx="3960" cy="29196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19" name="Прямая соединительная линия 34"/>
          <p:cNvCxnSpPr/>
          <p:nvPr/>
        </p:nvCxnSpPr>
        <p:spPr>
          <a:xfrm>
            <a:off x="9295560" y="466200"/>
            <a:ext cx="3960" cy="29196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220" name="Рисунок 35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3800" cy="448920"/>
          </a:xfrm>
          <a:prstGeom prst="rect">
            <a:avLst/>
          </a:prstGeom>
          <a:ln w="0">
            <a:noFill/>
          </a:ln>
        </p:spPr>
      </p:pic>
      <p:sp>
        <p:nvSpPr>
          <p:cNvPr id="221" name="AutoShape 2"/>
          <p:cNvSpPr/>
          <p:nvPr/>
        </p:nvSpPr>
        <p:spPr>
          <a:xfrm>
            <a:off x="155520" y="-144360"/>
            <a:ext cx="300960" cy="3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22" name="AutoShape 4"/>
          <p:cNvSpPr/>
          <p:nvPr/>
        </p:nvSpPr>
        <p:spPr>
          <a:xfrm>
            <a:off x="307800" y="7920"/>
            <a:ext cx="300960" cy="3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223" name="Picture 5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7880" cy="741600"/>
          </a:xfrm>
          <a:prstGeom prst="rect">
            <a:avLst/>
          </a:prstGeom>
          <a:ln w="0">
            <a:noFill/>
          </a:ln>
        </p:spPr>
      </p:pic>
      <p:cxnSp>
        <p:nvCxnSpPr>
          <p:cNvPr id="224" name="Прямая соединительная линия 1"/>
          <p:cNvCxnSpPr/>
          <p:nvPr/>
        </p:nvCxnSpPr>
        <p:spPr>
          <a:xfrm>
            <a:off x="7214040" y="944640"/>
            <a:ext cx="3960" cy="5248800"/>
          </a:xfrm>
          <a:prstGeom prst="straightConnector1">
            <a:avLst/>
          </a:prstGeom>
          <a:ln w="38160">
            <a:solidFill>
              <a:srgbClr val="3465a4"/>
            </a:solidFill>
            <a:round/>
          </a:ln>
        </p:spPr>
      </p:cxnSp>
      <p:sp>
        <p:nvSpPr>
          <p:cNvPr id="225" name=""/>
          <p:cNvSpPr/>
          <p:nvPr/>
        </p:nvSpPr>
        <p:spPr>
          <a:xfrm>
            <a:off x="3020400" y="2167560"/>
            <a:ext cx="6017760" cy="31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226" name="" descr=""/>
          <p:cNvPicPr/>
          <p:nvPr/>
        </p:nvPicPr>
        <p:blipFill>
          <a:blip r:embed="rId4"/>
          <a:stretch/>
        </p:blipFill>
        <p:spPr>
          <a:xfrm>
            <a:off x="217440" y="1749600"/>
            <a:ext cx="6884640" cy="3456360"/>
          </a:xfrm>
          <a:prstGeom prst="rect">
            <a:avLst/>
          </a:prstGeom>
          <a:ln w="0">
            <a:noFill/>
          </a:ln>
        </p:spPr>
      </p:pic>
      <p:sp>
        <p:nvSpPr>
          <p:cNvPr id="227" name=""/>
          <p:cNvSpPr/>
          <p:nvPr/>
        </p:nvSpPr>
        <p:spPr>
          <a:xfrm>
            <a:off x="1017000" y="5283000"/>
            <a:ext cx="6474960" cy="130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400" strike="noStrike" u="none">
                <a:solidFill>
                  <a:schemeClr val="dk1"/>
                </a:solidFill>
                <a:uFillTx/>
                <a:latin typeface="Calibri"/>
                <a:ea typeface="DejaVu Sans"/>
              </a:rPr>
              <a:t>Рис. 1 Проникновение оболочного вируса путем эндоцитоза (с последующим частичным раздеванием на уровне мембраны эндосомы).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8" name=""/>
          <p:cNvSpPr txBox="1"/>
          <p:nvPr/>
        </p:nvSpPr>
        <p:spPr>
          <a:xfrm>
            <a:off x="7437240" y="2481120"/>
            <a:ext cx="4360680" cy="2120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Вирусный нуклеокапсид попадает в цитоплазму благодаря слиянию мембран вируса с мембранами клетки.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Нуклеокапсид представляет собой комплекс вирусной нуклеиновой кислоты (ДНК или РНК), связанной с белками, которые обеспечивают её защиту и правильное функционирование.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Рисунок 23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49800" cy="825120"/>
          </a:xfrm>
          <a:prstGeom prst="rect">
            <a:avLst/>
          </a:prstGeom>
          <a:ln w="0">
            <a:noFill/>
          </a:ln>
        </p:spPr>
      </p:pic>
      <p:sp>
        <p:nvSpPr>
          <p:cNvPr id="230" name="Скругленный прямоугольник 24"/>
          <p:cNvSpPr/>
          <p:nvPr/>
        </p:nvSpPr>
        <p:spPr>
          <a:xfrm>
            <a:off x="295560" y="225360"/>
            <a:ext cx="11596680" cy="763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31" name="TextBox 26"/>
          <p:cNvSpPr/>
          <p:nvPr/>
        </p:nvSpPr>
        <p:spPr>
          <a:xfrm>
            <a:off x="1831680" y="376920"/>
            <a:ext cx="2413080" cy="48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300" strike="noStrike" u="none">
                <a:solidFill>
                  <a:srgbClr val="55308d"/>
                </a:solidFill>
                <a:uFillTx/>
                <a:latin typeface="Arial"/>
                <a:ea typeface="DejaVu Sans"/>
              </a:rPr>
              <a:t>Частичное раздевание вируса внутри эндосомы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2" name="TextBox 27"/>
          <p:cNvSpPr/>
          <p:nvPr/>
        </p:nvSpPr>
        <p:spPr>
          <a:xfrm rot="16200000">
            <a:off x="11179800" y="5517000"/>
            <a:ext cx="110160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3" name="TextBox 28"/>
          <p:cNvSpPr/>
          <p:nvPr/>
        </p:nvSpPr>
        <p:spPr>
          <a:xfrm>
            <a:off x="11512080" y="6314400"/>
            <a:ext cx="4183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3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34" name="Прямая соединительная линия 29"/>
          <p:cNvCxnSpPr/>
          <p:nvPr/>
        </p:nvCxnSpPr>
        <p:spPr>
          <a:xfrm>
            <a:off x="11579040" y="6240600"/>
            <a:ext cx="291960" cy="396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35" name="Прямая соединительная линия 32"/>
          <p:cNvCxnSpPr/>
          <p:nvPr/>
        </p:nvCxnSpPr>
        <p:spPr>
          <a:xfrm>
            <a:off x="4190760" y="607680"/>
            <a:ext cx="2188080" cy="396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36" name="Прямая соединительная линия 33"/>
          <p:cNvCxnSpPr/>
          <p:nvPr/>
        </p:nvCxnSpPr>
        <p:spPr>
          <a:xfrm>
            <a:off x="6374880" y="466200"/>
            <a:ext cx="3960" cy="29196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37" name="Прямая соединительная линия 34"/>
          <p:cNvCxnSpPr/>
          <p:nvPr/>
        </p:nvCxnSpPr>
        <p:spPr>
          <a:xfrm>
            <a:off x="9295560" y="466200"/>
            <a:ext cx="3960" cy="29196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238" name="Рисунок 35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3800" cy="448920"/>
          </a:xfrm>
          <a:prstGeom prst="rect">
            <a:avLst/>
          </a:prstGeom>
          <a:ln w="0">
            <a:noFill/>
          </a:ln>
        </p:spPr>
      </p:pic>
      <p:cxnSp>
        <p:nvCxnSpPr>
          <p:cNvPr id="239" name="Прямая соединительная линия 36"/>
          <p:cNvCxnSpPr/>
          <p:nvPr/>
        </p:nvCxnSpPr>
        <p:spPr>
          <a:xfrm>
            <a:off x="6073560" y="1023120"/>
            <a:ext cx="3960" cy="5248800"/>
          </a:xfrm>
          <a:prstGeom prst="straightConnector1">
            <a:avLst/>
          </a:prstGeom>
          <a:ln w="38160">
            <a:solidFill>
              <a:srgbClr val="173c90"/>
            </a:solidFill>
            <a:round/>
          </a:ln>
        </p:spPr>
      </p:cxnSp>
      <p:sp>
        <p:nvSpPr>
          <p:cNvPr id="240" name="AutoShape 2"/>
          <p:cNvSpPr/>
          <p:nvPr/>
        </p:nvSpPr>
        <p:spPr>
          <a:xfrm>
            <a:off x="155520" y="-144360"/>
            <a:ext cx="300960" cy="3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41" name="AutoShape 4"/>
          <p:cNvSpPr/>
          <p:nvPr/>
        </p:nvSpPr>
        <p:spPr>
          <a:xfrm>
            <a:off x="307800" y="7920"/>
            <a:ext cx="300960" cy="3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242" name="Picture 5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7880" cy="741600"/>
          </a:xfrm>
          <a:prstGeom prst="rect">
            <a:avLst/>
          </a:prstGeom>
          <a:ln w="0">
            <a:noFill/>
          </a:ln>
        </p:spPr>
      </p:pic>
      <p:sp>
        <p:nvSpPr>
          <p:cNvPr id="243" name=""/>
          <p:cNvSpPr/>
          <p:nvPr/>
        </p:nvSpPr>
        <p:spPr>
          <a:xfrm>
            <a:off x="6177240" y="2193480"/>
            <a:ext cx="5433480" cy="239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Symbol" charset="2"/>
              <a:buChar char=""/>
            </a:pPr>
            <a:r>
              <a:rPr b="1" lang="ru-RU" sz="15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Рецептор-опосредованный эндоцитоз</a:t>
            </a: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: вирус интернализуется в клатрин-окаймленной везикуле (диаметр ~100 нм), которая затем сливается с ранней эндосомой. Подразделение: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Symbol" charset="2"/>
              <a:buChar char=""/>
            </a:pPr>
            <a:r>
              <a:rPr b="1" lang="ru-RU" sz="15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-- </a:t>
            </a:r>
            <a:r>
              <a:rPr b="1" i="1" lang="ru-RU" sz="15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Потоцитоз</a:t>
            </a: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: перенос малых молекул через кавеоли (~50 нм). Роль кавеолей в инфекции вирусов пока мало изучена.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Symbol" charset="2"/>
              <a:buChar char=""/>
            </a:pPr>
            <a:r>
              <a:rPr b="1" lang="ru-RU" sz="15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Фагоцитоз</a:t>
            </a: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: захват крупных частиц (включая вирусы Orthomyxoviridae) с помощью АТФ-зависимой полимеризации актина и последующего слияния фагосомы с лизосомой.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Symbol" charset="2"/>
              <a:buChar char=""/>
            </a:pPr>
            <a:r>
              <a:rPr b="1" lang="ru-RU" sz="15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Макропиноцитоз</a:t>
            </a: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: захват крупных объемов жидкости и частиц без рецепторного взаимодействия, используется для антигенной презентации. Его роль в инфекциях крупных вирусов предполагается, но не доказана.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4" name="TextBox 1"/>
          <p:cNvSpPr/>
          <p:nvPr/>
        </p:nvSpPr>
        <p:spPr>
          <a:xfrm>
            <a:off x="375480" y="376920"/>
            <a:ext cx="15958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Транслокация вириона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5" name="TextBox 5"/>
          <p:cNvSpPr/>
          <p:nvPr/>
        </p:nvSpPr>
        <p:spPr>
          <a:xfrm>
            <a:off x="6280920" y="1215720"/>
            <a:ext cx="43786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400" strike="noStrike" u="none">
                <a:solidFill>
                  <a:srgbClr val="ff0000"/>
                </a:solidFill>
                <a:uFillTx/>
                <a:latin typeface="Arial"/>
                <a:ea typeface="DejaVu Sans"/>
              </a:rPr>
              <a:t>Механизмы эндоцитоза: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46" name="" descr=""/>
          <p:cNvPicPr/>
          <p:nvPr/>
        </p:nvPicPr>
        <p:blipFill>
          <a:blip r:embed="rId4"/>
          <a:stretch/>
        </p:blipFill>
        <p:spPr>
          <a:xfrm>
            <a:off x="127440" y="2259360"/>
            <a:ext cx="5714280" cy="2856960"/>
          </a:xfrm>
          <a:prstGeom prst="rect">
            <a:avLst/>
          </a:prstGeom>
          <a:ln w="0">
            <a:noFill/>
          </a:ln>
        </p:spPr>
      </p:pic>
      <p:sp>
        <p:nvSpPr>
          <p:cNvPr id="247" name=""/>
          <p:cNvSpPr/>
          <p:nvPr/>
        </p:nvSpPr>
        <p:spPr>
          <a:xfrm>
            <a:off x="107640" y="5349240"/>
            <a:ext cx="5867280" cy="33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300" strike="noStrike" u="none">
                <a:solidFill>
                  <a:schemeClr val="dk1"/>
                </a:solidFill>
                <a:uFillTx/>
                <a:latin typeface="Calibri"/>
                <a:ea typeface="DejaVu Sans"/>
              </a:rPr>
              <a:t>Рис. 2. Три вида эндоцитоза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Рисунок 23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49800" cy="825120"/>
          </a:xfrm>
          <a:prstGeom prst="rect">
            <a:avLst/>
          </a:prstGeom>
          <a:ln w="0">
            <a:noFill/>
          </a:ln>
        </p:spPr>
      </p:pic>
      <p:sp>
        <p:nvSpPr>
          <p:cNvPr id="249" name="Скругленный прямоугольник 24"/>
          <p:cNvSpPr/>
          <p:nvPr/>
        </p:nvSpPr>
        <p:spPr>
          <a:xfrm>
            <a:off x="295560" y="225360"/>
            <a:ext cx="11596680" cy="763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50" name="TextBox 26"/>
          <p:cNvSpPr/>
          <p:nvPr/>
        </p:nvSpPr>
        <p:spPr>
          <a:xfrm>
            <a:off x="1731960" y="345960"/>
            <a:ext cx="2413080" cy="48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300" strike="noStrike" u="none">
                <a:solidFill>
                  <a:srgbClr val="55308d"/>
                </a:solidFill>
                <a:uFillTx/>
                <a:latin typeface="Arial"/>
                <a:ea typeface="DejaVu Sans"/>
              </a:rPr>
              <a:t>Транслокация вириона через клеточную стенку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1" name="TextBox 27"/>
          <p:cNvSpPr/>
          <p:nvPr/>
        </p:nvSpPr>
        <p:spPr>
          <a:xfrm rot="16200000">
            <a:off x="11179800" y="5517000"/>
            <a:ext cx="110160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2" name="TextBox 28"/>
          <p:cNvSpPr/>
          <p:nvPr/>
        </p:nvSpPr>
        <p:spPr>
          <a:xfrm>
            <a:off x="11512080" y="6314400"/>
            <a:ext cx="4183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4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53" name="Прямая соединительная линия 29"/>
          <p:cNvCxnSpPr/>
          <p:nvPr/>
        </p:nvCxnSpPr>
        <p:spPr>
          <a:xfrm>
            <a:off x="11579040" y="6240600"/>
            <a:ext cx="291960" cy="396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sp>
        <p:nvSpPr>
          <p:cNvPr id="254" name="TextBox 31"/>
          <p:cNvSpPr/>
          <p:nvPr/>
        </p:nvSpPr>
        <p:spPr>
          <a:xfrm>
            <a:off x="8589240" y="1643040"/>
            <a:ext cx="26658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2000" strike="noStrike" u="none">
                <a:solidFill>
                  <a:srgbClr val="ff4000"/>
                </a:solidFill>
                <a:uFillTx/>
                <a:latin typeface="Arial"/>
                <a:ea typeface="DejaVu Sans"/>
              </a:rPr>
              <a:t>Роль клатрина 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55" name="Прямая соединительная линия 32"/>
          <p:cNvCxnSpPr/>
          <p:nvPr/>
        </p:nvCxnSpPr>
        <p:spPr>
          <a:xfrm>
            <a:off x="4190760" y="607680"/>
            <a:ext cx="2188080" cy="396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56" name="Прямая соединительная линия 33"/>
          <p:cNvCxnSpPr/>
          <p:nvPr/>
        </p:nvCxnSpPr>
        <p:spPr>
          <a:xfrm>
            <a:off x="6374880" y="466200"/>
            <a:ext cx="3960" cy="29196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57" name="Прямая соединительная линия 34"/>
          <p:cNvCxnSpPr/>
          <p:nvPr/>
        </p:nvCxnSpPr>
        <p:spPr>
          <a:xfrm>
            <a:off x="9295560" y="466200"/>
            <a:ext cx="3960" cy="29196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258" name="Рисунок 35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3800" cy="448920"/>
          </a:xfrm>
          <a:prstGeom prst="rect">
            <a:avLst/>
          </a:prstGeom>
          <a:ln w="0">
            <a:noFill/>
          </a:ln>
        </p:spPr>
      </p:pic>
      <p:cxnSp>
        <p:nvCxnSpPr>
          <p:cNvPr id="259" name="Прямая соединительная линия 36"/>
          <p:cNvCxnSpPr/>
          <p:nvPr/>
        </p:nvCxnSpPr>
        <p:spPr>
          <a:xfrm>
            <a:off x="8429040" y="988920"/>
            <a:ext cx="3960" cy="5249160"/>
          </a:xfrm>
          <a:prstGeom prst="straightConnector1">
            <a:avLst/>
          </a:prstGeom>
          <a:ln w="38160">
            <a:solidFill>
              <a:srgbClr val="173c90"/>
            </a:solidFill>
            <a:round/>
          </a:ln>
        </p:spPr>
      </p:cxnSp>
      <p:sp>
        <p:nvSpPr>
          <p:cNvPr id="260" name="AutoShape 2"/>
          <p:cNvSpPr/>
          <p:nvPr/>
        </p:nvSpPr>
        <p:spPr>
          <a:xfrm>
            <a:off x="155520" y="-144360"/>
            <a:ext cx="300960" cy="3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61" name="AutoShape 4"/>
          <p:cNvSpPr/>
          <p:nvPr/>
        </p:nvSpPr>
        <p:spPr>
          <a:xfrm>
            <a:off x="307800" y="7920"/>
            <a:ext cx="300960" cy="3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262" name="Picture 5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7880" cy="741600"/>
          </a:xfrm>
          <a:prstGeom prst="rect">
            <a:avLst/>
          </a:prstGeom>
          <a:ln w="0">
            <a:noFill/>
          </a:ln>
        </p:spPr>
      </p:pic>
      <p:sp>
        <p:nvSpPr>
          <p:cNvPr id="263" name="TextBox 18"/>
          <p:cNvSpPr/>
          <p:nvPr/>
        </p:nvSpPr>
        <p:spPr>
          <a:xfrm>
            <a:off x="427680" y="5968440"/>
            <a:ext cx="438984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400" strike="noStrike" u="none">
                <a:solidFill>
                  <a:schemeClr val="dk1"/>
                </a:solidFill>
                <a:uFillTx/>
                <a:latin typeface="Calibri"/>
                <a:ea typeface="DejaVu Sans"/>
              </a:rPr>
              <a:t>Рис. 3. Клатриновые везикулы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4" name=""/>
          <p:cNvSpPr/>
          <p:nvPr/>
        </p:nvSpPr>
        <p:spPr>
          <a:xfrm>
            <a:off x="8511120" y="2184840"/>
            <a:ext cx="2373120" cy="321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Основной механизм для переноса вирусов продолговатой формы (~150 нм). После образования и отделения везикулы клатрин удаляется, и материал доставляется в эндосому.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5" name="TextBox 2"/>
          <p:cNvSpPr/>
          <p:nvPr/>
        </p:nvSpPr>
        <p:spPr>
          <a:xfrm>
            <a:off x="375480" y="376920"/>
            <a:ext cx="15958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Транслокация вириона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66" name="" descr=""/>
          <p:cNvPicPr/>
          <p:nvPr/>
        </p:nvPicPr>
        <p:blipFill>
          <a:blip r:embed="rId4"/>
          <a:stretch/>
        </p:blipFill>
        <p:spPr>
          <a:xfrm>
            <a:off x="324720" y="1109160"/>
            <a:ext cx="7873560" cy="4428360"/>
          </a:xfrm>
          <a:prstGeom prst="rect">
            <a:avLst/>
          </a:prstGeom>
          <a:ln w="0">
            <a:noFill/>
          </a:ln>
        </p:spPr>
      </p:pic>
      <p:pic>
        <p:nvPicPr>
          <p:cNvPr id="267" name="" descr=""/>
          <p:cNvPicPr/>
          <p:nvPr/>
        </p:nvPicPr>
        <p:blipFill>
          <a:blip r:embed="rId5"/>
          <a:stretch/>
        </p:blipFill>
        <p:spPr>
          <a:xfrm>
            <a:off x="3847320" y="4231800"/>
            <a:ext cx="3805200" cy="1648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Рисунок 23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49800" cy="825120"/>
          </a:xfrm>
          <a:prstGeom prst="rect">
            <a:avLst/>
          </a:prstGeom>
          <a:ln w="0">
            <a:noFill/>
          </a:ln>
        </p:spPr>
      </p:pic>
      <p:sp>
        <p:nvSpPr>
          <p:cNvPr id="269" name="Скругленный прямоугольник 24"/>
          <p:cNvSpPr/>
          <p:nvPr/>
        </p:nvSpPr>
        <p:spPr>
          <a:xfrm>
            <a:off x="295560" y="225360"/>
            <a:ext cx="11596680" cy="763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70" name="TextBox 26"/>
          <p:cNvSpPr/>
          <p:nvPr/>
        </p:nvSpPr>
        <p:spPr>
          <a:xfrm>
            <a:off x="1809720" y="376920"/>
            <a:ext cx="24130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Aft>
                <a:spcPts val="601"/>
              </a:spcAft>
            </a:pPr>
            <a:r>
              <a:rPr b="0" lang="ru-RU" sz="1200" strike="noStrike" u="none">
                <a:solidFill>
                  <a:srgbClr val="2a6099"/>
                </a:solidFill>
                <a:uFillTx/>
                <a:latin typeface="Arial"/>
                <a:ea typeface="DejaVu Sans"/>
              </a:rPr>
              <a:t>Частичное раздевание вируса внутри эндосомы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1" name="TextBox 27"/>
          <p:cNvSpPr/>
          <p:nvPr/>
        </p:nvSpPr>
        <p:spPr>
          <a:xfrm rot="16200000">
            <a:off x="11179800" y="5517000"/>
            <a:ext cx="110160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2" name="TextBox 28"/>
          <p:cNvSpPr/>
          <p:nvPr/>
        </p:nvSpPr>
        <p:spPr>
          <a:xfrm>
            <a:off x="11512080" y="6314400"/>
            <a:ext cx="4183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73" name="Прямая соединительная линия 29"/>
          <p:cNvCxnSpPr/>
          <p:nvPr/>
        </p:nvCxnSpPr>
        <p:spPr>
          <a:xfrm>
            <a:off x="11579040" y="6240600"/>
            <a:ext cx="291960" cy="396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74" name="Прямая соединительная линия 32"/>
          <p:cNvCxnSpPr/>
          <p:nvPr/>
        </p:nvCxnSpPr>
        <p:spPr>
          <a:xfrm>
            <a:off x="4190760" y="607680"/>
            <a:ext cx="2188080" cy="396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75" name="Прямая соединительная линия 33"/>
          <p:cNvCxnSpPr/>
          <p:nvPr/>
        </p:nvCxnSpPr>
        <p:spPr>
          <a:xfrm>
            <a:off x="6374880" y="466200"/>
            <a:ext cx="3960" cy="29196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76" name="Прямая соединительная линия 34"/>
          <p:cNvCxnSpPr/>
          <p:nvPr/>
        </p:nvCxnSpPr>
        <p:spPr>
          <a:xfrm>
            <a:off x="9295560" y="466200"/>
            <a:ext cx="3960" cy="29196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277" name="Рисунок 35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3800" cy="448920"/>
          </a:xfrm>
          <a:prstGeom prst="rect">
            <a:avLst/>
          </a:prstGeom>
          <a:ln w="0">
            <a:noFill/>
          </a:ln>
        </p:spPr>
      </p:pic>
      <p:cxnSp>
        <p:nvCxnSpPr>
          <p:cNvPr id="278" name="Прямая соединительная линия 36"/>
          <p:cNvCxnSpPr/>
          <p:nvPr/>
        </p:nvCxnSpPr>
        <p:spPr>
          <a:xfrm>
            <a:off x="6895080" y="989640"/>
            <a:ext cx="3960" cy="5248800"/>
          </a:xfrm>
          <a:prstGeom prst="straightConnector1">
            <a:avLst/>
          </a:prstGeom>
          <a:ln w="38160">
            <a:solidFill>
              <a:srgbClr val="173c90"/>
            </a:solidFill>
            <a:round/>
          </a:ln>
        </p:spPr>
      </p:cxnSp>
      <p:sp>
        <p:nvSpPr>
          <p:cNvPr id="279" name="AutoShape 2"/>
          <p:cNvSpPr/>
          <p:nvPr/>
        </p:nvSpPr>
        <p:spPr>
          <a:xfrm>
            <a:off x="155520" y="-144360"/>
            <a:ext cx="300960" cy="3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80" name="AutoShape 4"/>
          <p:cNvSpPr/>
          <p:nvPr/>
        </p:nvSpPr>
        <p:spPr>
          <a:xfrm>
            <a:off x="307800" y="7920"/>
            <a:ext cx="300960" cy="3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281" name="Picture 5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7880" cy="741600"/>
          </a:xfrm>
          <a:prstGeom prst="rect">
            <a:avLst/>
          </a:prstGeom>
          <a:ln w="0">
            <a:noFill/>
          </a:ln>
        </p:spPr>
      </p:pic>
      <p:sp>
        <p:nvSpPr>
          <p:cNvPr id="282" name=""/>
          <p:cNvSpPr/>
          <p:nvPr/>
        </p:nvSpPr>
        <p:spPr>
          <a:xfrm>
            <a:off x="8223480" y="1677600"/>
            <a:ext cx="4846320" cy="113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283" name=""/>
          <p:cNvSpPr/>
          <p:nvPr/>
        </p:nvSpPr>
        <p:spPr>
          <a:xfrm>
            <a:off x="8060760" y="2810880"/>
            <a:ext cx="3465000" cy="407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284" name=""/>
          <p:cNvSpPr/>
          <p:nvPr/>
        </p:nvSpPr>
        <p:spPr>
          <a:xfrm>
            <a:off x="691560" y="4740480"/>
            <a:ext cx="5603760" cy="57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400" strike="noStrike" u="none">
                <a:solidFill>
                  <a:schemeClr val="dk1"/>
                </a:solidFill>
                <a:uFillTx/>
                <a:latin typeface="Calibri"/>
                <a:ea typeface="DejaVu Sans"/>
              </a:rPr>
              <a:t>Рис. 4. Декапсидирование вируса гриппа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5" name=""/>
          <p:cNvSpPr/>
          <p:nvPr/>
        </p:nvSpPr>
        <p:spPr>
          <a:xfrm>
            <a:off x="404640" y="1307880"/>
            <a:ext cx="3597120" cy="187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286" name=""/>
          <p:cNvSpPr/>
          <p:nvPr/>
        </p:nvSpPr>
        <p:spPr>
          <a:xfrm>
            <a:off x="7414560" y="1343160"/>
            <a:ext cx="3391920" cy="424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400" strike="noStrike" u="none">
                <a:solidFill>
                  <a:srgbClr val="ff4000"/>
                </a:solidFill>
                <a:uFillTx/>
                <a:latin typeface="Arial"/>
                <a:ea typeface="DejaVu Sans"/>
              </a:rPr>
              <a:t>1. Декапсидирование и попадание нуклеокапсида в цитоплазму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7" name="TextBox 3"/>
          <p:cNvSpPr/>
          <p:nvPr/>
        </p:nvSpPr>
        <p:spPr>
          <a:xfrm>
            <a:off x="375480" y="376920"/>
            <a:ext cx="15958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Транслокация вириона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88" name="" descr=""/>
          <p:cNvPicPr/>
          <p:nvPr/>
        </p:nvPicPr>
        <p:blipFill>
          <a:blip r:embed="rId4"/>
          <a:stretch/>
        </p:blipFill>
        <p:spPr>
          <a:xfrm>
            <a:off x="404640" y="2491920"/>
            <a:ext cx="6233760" cy="1709280"/>
          </a:xfrm>
          <a:prstGeom prst="rect">
            <a:avLst/>
          </a:prstGeom>
          <a:ln w="0">
            <a:noFill/>
          </a:ln>
        </p:spPr>
      </p:pic>
      <p:sp>
        <p:nvSpPr>
          <p:cNvPr id="289" name=""/>
          <p:cNvSpPr/>
          <p:nvPr/>
        </p:nvSpPr>
        <p:spPr>
          <a:xfrm>
            <a:off x="7381440" y="2909880"/>
            <a:ext cx="4430160" cy="134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Symbol" charset="2"/>
              <a:buChar char="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Вирус попадает в клетку через эндоцитоз, оставаясь топологически снаружи цитоплазмы.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Symbol" charset="2"/>
              <a:buChar char="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Закисление эндосомы (pH 5-6.5) активирует белки слияния мембран вируса и эндосомы, что способствует частичному раздеванию вируса.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Symbol" charset="2"/>
              <a:buChar char="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Этот процесс зависит от действия вакуолярной АТФазы (V-АТФазы), которая закачивает протоны в эндосому.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Рисунок 23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49800" cy="825120"/>
          </a:xfrm>
          <a:prstGeom prst="rect">
            <a:avLst/>
          </a:prstGeom>
          <a:ln w="0">
            <a:noFill/>
          </a:ln>
        </p:spPr>
      </p:pic>
      <p:sp>
        <p:nvSpPr>
          <p:cNvPr id="291" name="Скругленный прямоугольник 24"/>
          <p:cNvSpPr/>
          <p:nvPr/>
        </p:nvSpPr>
        <p:spPr>
          <a:xfrm>
            <a:off x="295560" y="225360"/>
            <a:ext cx="11596680" cy="763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92" name="TextBox 26"/>
          <p:cNvSpPr/>
          <p:nvPr/>
        </p:nvSpPr>
        <p:spPr>
          <a:xfrm>
            <a:off x="1724400" y="360000"/>
            <a:ext cx="24130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Aft>
                <a:spcPts val="601"/>
              </a:spcAft>
            </a:pPr>
            <a:r>
              <a:rPr b="0" lang="ru-RU" sz="1200" strike="noStrike" u="none">
                <a:solidFill>
                  <a:srgbClr val="2a6099"/>
                </a:solidFill>
                <a:uFillTx/>
                <a:latin typeface="Arial"/>
                <a:ea typeface="DejaVu Sans"/>
              </a:rPr>
              <a:t>Транслокация с помощью систем локомоции клетки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3" name="TextBox 27"/>
          <p:cNvSpPr/>
          <p:nvPr/>
        </p:nvSpPr>
        <p:spPr>
          <a:xfrm rot="16200000">
            <a:off x="11179800" y="5517000"/>
            <a:ext cx="110160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4" name="TextBox 28"/>
          <p:cNvSpPr/>
          <p:nvPr/>
        </p:nvSpPr>
        <p:spPr>
          <a:xfrm>
            <a:off x="11512080" y="6314400"/>
            <a:ext cx="4183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6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95" name="Прямая соединительная линия 29"/>
          <p:cNvCxnSpPr/>
          <p:nvPr/>
        </p:nvCxnSpPr>
        <p:spPr>
          <a:xfrm>
            <a:off x="11579040" y="6240600"/>
            <a:ext cx="291960" cy="396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sp>
        <p:nvSpPr>
          <p:cNvPr id="296" name="TextBox 31"/>
          <p:cNvSpPr/>
          <p:nvPr/>
        </p:nvSpPr>
        <p:spPr>
          <a:xfrm>
            <a:off x="6480000" y="1227600"/>
            <a:ext cx="43650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2000" strike="noStrike" u="none">
                <a:solidFill>
                  <a:srgbClr val="ff4000"/>
                </a:solidFill>
                <a:uFillTx/>
                <a:latin typeface="Arial"/>
                <a:ea typeface="DejaVu Sans"/>
              </a:rPr>
              <a:t>Механизмы декапсидирования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97" name="Прямая соединительная линия 32"/>
          <p:cNvCxnSpPr/>
          <p:nvPr/>
        </p:nvCxnSpPr>
        <p:spPr>
          <a:xfrm>
            <a:off x="4190760" y="607680"/>
            <a:ext cx="2188080" cy="396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98" name="Прямая соединительная линия 33"/>
          <p:cNvCxnSpPr/>
          <p:nvPr/>
        </p:nvCxnSpPr>
        <p:spPr>
          <a:xfrm>
            <a:off x="6374880" y="466200"/>
            <a:ext cx="3960" cy="29196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99" name="Прямая соединительная линия 34"/>
          <p:cNvCxnSpPr/>
          <p:nvPr/>
        </p:nvCxnSpPr>
        <p:spPr>
          <a:xfrm>
            <a:off x="9295560" y="466200"/>
            <a:ext cx="3960" cy="29196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300" name="Рисунок 35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3800" cy="448920"/>
          </a:xfrm>
          <a:prstGeom prst="rect">
            <a:avLst/>
          </a:prstGeom>
          <a:ln w="0">
            <a:noFill/>
          </a:ln>
        </p:spPr>
      </p:pic>
      <p:cxnSp>
        <p:nvCxnSpPr>
          <p:cNvPr id="301" name="Прямая соединительная линия 36"/>
          <p:cNvCxnSpPr/>
          <p:nvPr/>
        </p:nvCxnSpPr>
        <p:spPr>
          <a:xfrm>
            <a:off x="6419160" y="988920"/>
            <a:ext cx="3960" cy="5248800"/>
          </a:xfrm>
          <a:prstGeom prst="straightConnector1">
            <a:avLst/>
          </a:prstGeom>
          <a:ln w="38160">
            <a:solidFill>
              <a:srgbClr val="173c90"/>
            </a:solidFill>
            <a:round/>
          </a:ln>
        </p:spPr>
      </p:cxnSp>
      <p:sp>
        <p:nvSpPr>
          <p:cNvPr id="302" name="AutoShape 2"/>
          <p:cNvSpPr/>
          <p:nvPr/>
        </p:nvSpPr>
        <p:spPr>
          <a:xfrm>
            <a:off x="155520" y="-144360"/>
            <a:ext cx="300960" cy="3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03" name="AutoShape 4"/>
          <p:cNvSpPr/>
          <p:nvPr/>
        </p:nvSpPr>
        <p:spPr>
          <a:xfrm>
            <a:off x="307800" y="7920"/>
            <a:ext cx="300960" cy="3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304" name="Picture 5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7880" cy="741600"/>
          </a:xfrm>
          <a:prstGeom prst="rect">
            <a:avLst/>
          </a:prstGeom>
          <a:ln w="0">
            <a:noFill/>
          </a:ln>
        </p:spPr>
      </p:pic>
      <p:sp>
        <p:nvSpPr>
          <p:cNvPr id="305" name=""/>
          <p:cNvSpPr/>
          <p:nvPr/>
        </p:nvSpPr>
        <p:spPr>
          <a:xfrm>
            <a:off x="6224760" y="1767600"/>
            <a:ext cx="5366520" cy="824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306" name="Прямоугольник 4"/>
          <p:cNvSpPr/>
          <p:nvPr/>
        </p:nvSpPr>
        <p:spPr>
          <a:xfrm>
            <a:off x="7093800" y="1667160"/>
            <a:ext cx="5127480" cy="41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Активация клеточных факторов: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   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Включаются клеточные органеллы и факторы, которые стимулируют разборку капсида. На этапе сборки эти факторы подавляются.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Участие рибосом: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   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На примере </a:t>
            </a:r>
            <a:r>
              <a:rPr b="0" i="1" lang="ru-RU" sz="1400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вируса леса Семлики 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(SFV, Togaviridae) показано, что: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ff4000"/>
              </a:buClr>
              <a:buFont typeface="Symbol" charset="2"/>
              <a:buChar char="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       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Капсид взаимодействует с большой субъединицей рибосомы (сайт 28S-рРНК), что ослабляет связь капсидных белков с РНК вируса.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ff4000"/>
              </a:buClr>
              <a:buFont typeface="Symbol" charset="2"/>
              <a:buChar char="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       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Это освобождает геномную РНК, позволяя начать её репликацию.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ff4000"/>
              </a:buClr>
              <a:buFont typeface="Symbol" charset="2"/>
              <a:buChar char="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       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При насыщении рибосомного сайта капсида новыми капсомерами начинается сборка нуклеокапсидов.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7" name="TextBox 4"/>
          <p:cNvSpPr/>
          <p:nvPr/>
        </p:nvSpPr>
        <p:spPr>
          <a:xfrm>
            <a:off x="375480" y="376920"/>
            <a:ext cx="15958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Транслокация вириона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08" name="" descr=""/>
          <p:cNvPicPr/>
          <p:nvPr/>
        </p:nvPicPr>
        <p:blipFill>
          <a:blip r:embed="rId4"/>
          <a:stretch/>
        </p:blipFill>
        <p:spPr>
          <a:xfrm>
            <a:off x="81000" y="1349280"/>
            <a:ext cx="5893920" cy="3726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Рисунок 4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49800" cy="825120"/>
          </a:xfrm>
          <a:prstGeom prst="rect">
            <a:avLst/>
          </a:prstGeom>
          <a:ln w="0">
            <a:noFill/>
          </a:ln>
        </p:spPr>
      </p:pic>
      <p:sp>
        <p:nvSpPr>
          <p:cNvPr id="310" name="Скругленный прямоугольник 3"/>
          <p:cNvSpPr/>
          <p:nvPr/>
        </p:nvSpPr>
        <p:spPr>
          <a:xfrm>
            <a:off x="295560" y="225360"/>
            <a:ext cx="11596680" cy="763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11" name="TextBox 12"/>
          <p:cNvSpPr/>
          <p:nvPr/>
        </p:nvSpPr>
        <p:spPr>
          <a:xfrm>
            <a:off x="1724400" y="360000"/>
            <a:ext cx="24130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Aft>
                <a:spcPts val="601"/>
              </a:spcAft>
            </a:pPr>
            <a:r>
              <a:rPr b="0" lang="ru-RU" sz="1200" strike="noStrike" u="none">
                <a:solidFill>
                  <a:srgbClr val="2a6099"/>
                </a:solidFill>
                <a:uFillTx/>
                <a:latin typeface="Arial"/>
                <a:ea typeface="DejaVu Sans"/>
              </a:rPr>
              <a:t>Транслокация с помощью систем локомоции клетки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2" name="TextBox 13"/>
          <p:cNvSpPr/>
          <p:nvPr/>
        </p:nvSpPr>
        <p:spPr>
          <a:xfrm rot="16200000">
            <a:off x="11179800" y="5517000"/>
            <a:ext cx="110160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3" name="TextBox 14"/>
          <p:cNvSpPr/>
          <p:nvPr/>
        </p:nvSpPr>
        <p:spPr>
          <a:xfrm>
            <a:off x="11512080" y="6314400"/>
            <a:ext cx="4183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6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314" name="Прямая соединительная линия 2"/>
          <p:cNvCxnSpPr/>
          <p:nvPr/>
        </p:nvCxnSpPr>
        <p:spPr>
          <a:xfrm>
            <a:off x="11579040" y="6240600"/>
            <a:ext cx="291960" cy="396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sp>
        <p:nvSpPr>
          <p:cNvPr id="315" name="TextBox 15"/>
          <p:cNvSpPr/>
          <p:nvPr/>
        </p:nvSpPr>
        <p:spPr>
          <a:xfrm>
            <a:off x="7270920" y="1227600"/>
            <a:ext cx="357408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2000" strike="noStrike" u="none">
                <a:solidFill>
                  <a:srgbClr val="ff4000"/>
                </a:solidFill>
                <a:uFillTx/>
                <a:latin typeface="Arial"/>
                <a:ea typeface="DejaVu Sans"/>
              </a:rPr>
              <a:t>Механизмы декапсидирования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316" name="Прямая соединительная линия 8"/>
          <p:cNvCxnSpPr/>
          <p:nvPr/>
        </p:nvCxnSpPr>
        <p:spPr>
          <a:xfrm>
            <a:off x="4190760" y="607680"/>
            <a:ext cx="2188080" cy="396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317" name="Прямая соединительная линия 9"/>
          <p:cNvCxnSpPr/>
          <p:nvPr/>
        </p:nvCxnSpPr>
        <p:spPr>
          <a:xfrm>
            <a:off x="6374880" y="466200"/>
            <a:ext cx="3960" cy="29196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318" name="Прямая соединительная линия 10"/>
          <p:cNvCxnSpPr/>
          <p:nvPr/>
        </p:nvCxnSpPr>
        <p:spPr>
          <a:xfrm>
            <a:off x="9295560" y="466200"/>
            <a:ext cx="3960" cy="29196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319" name="Рисунок 5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3800" cy="448920"/>
          </a:xfrm>
          <a:prstGeom prst="rect">
            <a:avLst/>
          </a:prstGeom>
          <a:ln w="0">
            <a:noFill/>
          </a:ln>
        </p:spPr>
      </p:pic>
      <p:cxnSp>
        <p:nvCxnSpPr>
          <p:cNvPr id="320" name="Прямая соединительная линия 11"/>
          <p:cNvCxnSpPr/>
          <p:nvPr/>
        </p:nvCxnSpPr>
        <p:spPr>
          <a:xfrm>
            <a:off x="6984000" y="988920"/>
            <a:ext cx="3960" cy="5248800"/>
          </a:xfrm>
          <a:prstGeom prst="straightConnector1">
            <a:avLst/>
          </a:prstGeom>
          <a:ln w="38160">
            <a:solidFill>
              <a:srgbClr val="173c90"/>
            </a:solidFill>
            <a:round/>
          </a:ln>
        </p:spPr>
      </p:cxnSp>
      <p:sp>
        <p:nvSpPr>
          <p:cNvPr id="321" name="AutoShape 5"/>
          <p:cNvSpPr/>
          <p:nvPr/>
        </p:nvSpPr>
        <p:spPr>
          <a:xfrm>
            <a:off x="155520" y="-144360"/>
            <a:ext cx="300960" cy="3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22" name="AutoShape 6"/>
          <p:cNvSpPr/>
          <p:nvPr/>
        </p:nvSpPr>
        <p:spPr>
          <a:xfrm>
            <a:off x="307800" y="7920"/>
            <a:ext cx="300960" cy="3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323" name="Picture 2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7880" cy="741600"/>
          </a:xfrm>
          <a:prstGeom prst="rect">
            <a:avLst/>
          </a:prstGeom>
          <a:ln w="0">
            <a:noFill/>
          </a:ln>
        </p:spPr>
      </p:pic>
      <p:sp>
        <p:nvSpPr>
          <p:cNvPr id="324" name=""/>
          <p:cNvSpPr/>
          <p:nvPr/>
        </p:nvSpPr>
        <p:spPr>
          <a:xfrm>
            <a:off x="6224760" y="1767600"/>
            <a:ext cx="5366520" cy="824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325" name="Прямоугольник 3"/>
          <p:cNvSpPr/>
          <p:nvPr/>
        </p:nvSpPr>
        <p:spPr>
          <a:xfrm>
            <a:off x="7160400" y="2796840"/>
            <a:ext cx="4318920" cy="24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Котрансляционное декапсидирование: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   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Пример </a:t>
            </a:r>
            <a:r>
              <a:rPr b="0" i="1" lang="ru-RU" sz="1400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вируса табачной мозаики 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(TMV, Virgaviridae):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ff4000"/>
              </a:buClr>
              <a:buFont typeface="Symbol" charset="2"/>
              <a:buChar char="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       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Декапсидирование начинается во время трансляции РНК (5'→3'), причём 75% капсида сбрасываются в ходе трансляции.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ff4000"/>
              </a:buClr>
              <a:buFont typeface="Symbol" charset="2"/>
              <a:buChar char="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       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Остальная часть капсида разбирается во время репликации генома (3'→5').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6" name="TextBox 16"/>
          <p:cNvSpPr/>
          <p:nvPr/>
        </p:nvSpPr>
        <p:spPr>
          <a:xfrm>
            <a:off x="375480" y="376920"/>
            <a:ext cx="15958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Транслокация вириона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27" name="" descr=""/>
          <p:cNvPicPr/>
          <p:nvPr/>
        </p:nvPicPr>
        <p:blipFill>
          <a:blip r:embed="rId4"/>
          <a:stretch/>
        </p:blipFill>
        <p:spPr>
          <a:xfrm>
            <a:off x="132840" y="2262960"/>
            <a:ext cx="6683760" cy="2831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" descr=""/>
          <p:cNvPicPr/>
          <p:nvPr/>
        </p:nvPicPr>
        <p:blipFill>
          <a:blip r:embed="rId1"/>
          <a:srcRect l="0" t="69826" r="0" b="0"/>
          <a:stretch/>
        </p:blipFill>
        <p:spPr>
          <a:xfrm>
            <a:off x="4824360" y="1212480"/>
            <a:ext cx="3277080" cy="1717560"/>
          </a:xfrm>
          <a:prstGeom prst="rect">
            <a:avLst/>
          </a:prstGeom>
          <a:ln w="0">
            <a:noFill/>
          </a:ln>
        </p:spPr>
      </p:pic>
      <p:pic>
        <p:nvPicPr>
          <p:cNvPr id="329" name="Рисунок 1" descr=""/>
          <p:cNvPicPr/>
          <p:nvPr/>
        </p:nvPicPr>
        <p:blipFill>
          <a:blip r:embed="rId2"/>
          <a:stretch/>
        </p:blipFill>
        <p:spPr>
          <a:xfrm>
            <a:off x="11185200" y="1212840"/>
            <a:ext cx="649800" cy="825120"/>
          </a:xfrm>
          <a:prstGeom prst="rect">
            <a:avLst/>
          </a:prstGeom>
          <a:ln w="0">
            <a:noFill/>
          </a:ln>
        </p:spPr>
      </p:pic>
      <p:sp>
        <p:nvSpPr>
          <p:cNvPr id="330" name="Скругленный прямоугольник 1"/>
          <p:cNvSpPr/>
          <p:nvPr/>
        </p:nvSpPr>
        <p:spPr>
          <a:xfrm>
            <a:off x="295560" y="225360"/>
            <a:ext cx="11596680" cy="763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31" name="TextBox 6"/>
          <p:cNvSpPr/>
          <p:nvPr/>
        </p:nvSpPr>
        <p:spPr>
          <a:xfrm>
            <a:off x="1724400" y="360000"/>
            <a:ext cx="24130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Aft>
                <a:spcPts val="601"/>
              </a:spcAft>
            </a:pPr>
            <a:r>
              <a:rPr b="0" lang="ru-RU" sz="1200" strike="noStrike" u="none">
                <a:solidFill>
                  <a:srgbClr val="2a6099"/>
                </a:solidFill>
                <a:uFillTx/>
                <a:latin typeface="Arial"/>
                <a:ea typeface="DejaVu Sans"/>
              </a:rPr>
              <a:t>Транслокация с помощью систем локомоции клетки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2" name="TextBox 7"/>
          <p:cNvSpPr/>
          <p:nvPr/>
        </p:nvSpPr>
        <p:spPr>
          <a:xfrm rot="16200000">
            <a:off x="11179800" y="5517000"/>
            <a:ext cx="110160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3" name="TextBox 8"/>
          <p:cNvSpPr/>
          <p:nvPr/>
        </p:nvSpPr>
        <p:spPr>
          <a:xfrm>
            <a:off x="11512080" y="6314400"/>
            <a:ext cx="4183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7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334" name="Прямая соединительная линия 3"/>
          <p:cNvCxnSpPr/>
          <p:nvPr/>
        </p:nvCxnSpPr>
        <p:spPr>
          <a:xfrm>
            <a:off x="11579040" y="6240600"/>
            <a:ext cx="291960" cy="396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sp>
        <p:nvSpPr>
          <p:cNvPr id="335" name="TextBox 10"/>
          <p:cNvSpPr/>
          <p:nvPr/>
        </p:nvSpPr>
        <p:spPr>
          <a:xfrm>
            <a:off x="8744040" y="1227600"/>
            <a:ext cx="210096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800" strike="noStrike" u="none">
                <a:solidFill>
                  <a:srgbClr val="ff4000"/>
                </a:solidFill>
                <a:uFillTx/>
                <a:latin typeface="Arial"/>
                <a:ea typeface="Source Han Sans CN"/>
              </a:rPr>
              <a:t>Белки движения у вирусов растений: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336" name="Прямая соединительная линия 4"/>
          <p:cNvCxnSpPr/>
          <p:nvPr/>
        </p:nvCxnSpPr>
        <p:spPr>
          <a:xfrm>
            <a:off x="4190760" y="607680"/>
            <a:ext cx="2188080" cy="396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337" name="Прямая соединительная линия 5"/>
          <p:cNvCxnSpPr/>
          <p:nvPr/>
        </p:nvCxnSpPr>
        <p:spPr>
          <a:xfrm>
            <a:off x="6374880" y="466200"/>
            <a:ext cx="3960" cy="29196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338" name="Прямая соединительная линия 6"/>
          <p:cNvCxnSpPr/>
          <p:nvPr/>
        </p:nvCxnSpPr>
        <p:spPr>
          <a:xfrm>
            <a:off x="9295560" y="466200"/>
            <a:ext cx="3960" cy="29196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339" name="Рисунок 2" descr="Изображение выглядит как текст&#10;&#10;Автоматически созданное описание"/>
          <p:cNvPicPr/>
          <p:nvPr/>
        </p:nvPicPr>
        <p:blipFill>
          <a:blip r:embed="rId3"/>
          <a:stretch/>
        </p:blipFill>
        <p:spPr>
          <a:xfrm>
            <a:off x="7077960" y="389520"/>
            <a:ext cx="1603800" cy="448920"/>
          </a:xfrm>
          <a:prstGeom prst="rect">
            <a:avLst/>
          </a:prstGeom>
          <a:ln w="0">
            <a:noFill/>
          </a:ln>
        </p:spPr>
      </p:pic>
      <p:cxnSp>
        <p:nvCxnSpPr>
          <p:cNvPr id="340" name="Прямая соединительная линия 7"/>
          <p:cNvCxnSpPr/>
          <p:nvPr/>
        </p:nvCxnSpPr>
        <p:spPr>
          <a:xfrm>
            <a:off x="8035920" y="988920"/>
            <a:ext cx="3960" cy="5248800"/>
          </a:xfrm>
          <a:prstGeom prst="straightConnector1">
            <a:avLst/>
          </a:prstGeom>
          <a:ln w="38160">
            <a:solidFill>
              <a:srgbClr val="173c90"/>
            </a:solidFill>
            <a:round/>
          </a:ln>
        </p:spPr>
      </p:cxnSp>
      <p:sp>
        <p:nvSpPr>
          <p:cNvPr id="341" name="AutoShape 1"/>
          <p:cNvSpPr/>
          <p:nvPr/>
        </p:nvSpPr>
        <p:spPr>
          <a:xfrm>
            <a:off x="155520" y="-144360"/>
            <a:ext cx="300960" cy="3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42" name="AutoShape 3"/>
          <p:cNvSpPr/>
          <p:nvPr/>
        </p:nvSpPr>
        <p:spPr>
          <a:xfrm>
            <a:off x="307800" y="7920"/>
            <a:ext cx="300960" cy="3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343" name="Picture 1" descr=""/>
          <p:cNvPicPr/>
          <p:nvPr/>
        </p:nvPicPr>
        <p:blipFill>
          <a:blip r:embed="rId4"/>
          <a:stretch/>
        </p:blipFill>
        <p:spPr>
          <a:xfrm>
            <a:off x="9625680" y="236160"/>
            <a:ext cx="2027880" cy="741600"/>
          </a:xfrm>
          <a:prstGeom prst="rect">
            <a:avLst/>
          </a:prstGeom>
          <a:ln w="0">
            <a:noFill/>
          </a:ln>
        </p:spPr>
      </p:pic>
      <p:sp>
        <p:nvSpPr>
          <p:cNvPr id="344" name=""/>
          <p:cNvSpPr/>
          <p:nvPr/>
        </p:nvSpPr>
        <p:spPr>
          <a:xfrm>
            <a:off x="6224760" y="1767600"/>
            <a:ext cx="5366520" cy="824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345" name="Прямоугольник 2"/>
          <p:cNvSpPr/>
          <p:nvPr/>
        </p:nvSpPr>
        <p:spPr>
          <a:xfrm>
            <a:off x="8215920" y="2131920"/>
            <a:ext cx="3975840" cy="414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Геномная РНК (vРНК) вируса гриппа А (Orthomyxoviridae) размножается в ядре клетки: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Декапсидирование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: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Нуклеокапсид разбирается в цитоплазме.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Освобождённая vРНК проникает в ядро для репликации.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Сборка: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Новые копии vРНК экспортируются из ядра в цитоплазму для формирования новых вирусных частиц.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Главный белок капсида (M1) связывается с геномной РНК, предотвращая её повторный транспорт в ядро.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6" name="TextBox 11"/>
          <p:cNvSpPr/>
          <p:nvPr/>
        </p:nvSpPr>
        <p:spPr>
          <a:xfrm>
            <a:off x="375480" y="376920"/>
            <a:ext cx="15958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Транслокация вириона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47" name="" descr=""/>
          <p:cNvPicPr/>
          <p:nvPr/>
        </p:nvPicPr>
        <p:blipFill>
          <a:blip r:embed="rId5"/>
          <a:srcRect l="0" t="0" r="0" b="28459"/>
          <a:stretch/>
        </p:blipFill>
        <p:spPr>
          <a:xfrm>
            <a:off x="227880" y="1134000"/>
            <a:ext cx="4639320" cy="5766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Скругленный прямоугольник 2"/>
          <p:cNvSpPr/>
          <p:nvPr/>
        </p:nvSpPr>
        <p:spPr>
          <a:xfrm>
            <a:off x="663120" y="1015920"/>
            <a:ext cx="10861920" cy="498708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440">
            <a:solidFill>
              <a:srgbClr val="173b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349" name="Рисунок 3" descr="Изображение выглядит как текст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5292360" y="1396800"/>
            <a:ext cx="1603800" cy="448920"/>
          </a:xfrm>
          <a:prstGeom prst="rect">
            <a:avLst/>
          </a:prstGeom>
          <a:ln w="0">
            <a:noFill/>
          </a:ln>
        </p:spPr>
      </p:pic>
      <p:sp>
        <p:nvSpPr>
          <p:cNvPr id="350" name="TextBox 9"/>
          <p:cNvSpPr/>
          <p:nvPr/>
        </p:nvSpPr>
        <p:spPr>
          <a:xfrm>
            <a:off x="2054880" y="5426640"/>
            <a:ext cx="807804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6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s21370158@ibbm.unn.ru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1" name="AutoShape 2"/>
          <p:cNvSpPr/>
          <p:nvPr/>
        </p:nvSpPr>
        <p:spPr>
          <a:xfrm>
            <a:off x="155520" y="-144360"/>
            <a:ext cx="300960" cy="3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352" name="" descr=""/>
          <p:cNvPicPr/>
          <p:nvPr/>
        </p:nvPicPr>
        <p:blipFill>
          <a:blip r:embed="rId2"/>
          <a:stretch/>
        </p:blipFill>
        <p:spPr>
          <a:xfrm>
            <a:off x="3749040" y="2206440"/>
            <a:ext cx="4760280" cy="2474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4841</TotalTime>
  <Application>LibreOffice/24.8.2.1$Linux_X86_64 LibreOffice_project/d2333ca8202241beded14b8ee9021e67de4c50ce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2022-11-09T08:47:19Z</dcterms:created>
  <dc:creator>Алина Лелюк</dc:creator>
  <dc:description/>
  <dc:language>ru-RU</dc:language>
  <cp:lastModifiedBy/>
  <dcterms:modified xsi:type="dcterms:W3CDTF">2025-01-12T12:44:39Z</dcterms:modified>
  <cp:revision>81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Произвольный</vt:lpwstr>
  </property>
  <property fmtid="{D5CDD505-2E9C-101B-9397-08002B2CF9AE}" pid="3" name="Slides">
    <vt:r8>10</vt:r8>
  </property>
</Properties>
</file>